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8" r:id="rId2"/>
    <p:sldId id="256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9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70D"/>
    <a:srgbClr val="FF9900"/>
    <a:srgbClr val="AB4E01"/>
    <a:srgbClr val="83AB01"/>
    <a:srgbClr val="CAAF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6BC90D-580B-4A3E-BFD8-ABB2E2197163}" type="datetimeFigureOut">
              <a:rPr lang="ru-RU" smtClean="0"/>
              <a:pPr/>
              <a:t>14.06.2018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28DCD4C-CCAC-450F-BA15-1BD82A5E25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-120591" y="44624"/>
            <a:ext cx="9324114" cy="6813375"/>
            <a:chOff x="-120591" y="44624"/>
            <a:chExt cx="9324114" cy="6813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0591" y="44624"/>
              <a:ext cx="9324114" cy="681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1402268" y="116632"/>
              <a:ext cx="548720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8000">
                    <a:solidFill>
                      <a:schemeClr val="accent2">
                        <a:satMod val="140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glow rad="139700">
                      <a:schemeClr val="accent3">
                        <a:satMod val="175000"/>
                        <a:alpha val="40000"/>
                      </a:schemeClr>
                    </a:glow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</a:rPr>
                <a:t>Дорожная азбука</a:t>
              </a:r>
              <a:endPara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5087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дорожная загадка: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зовётся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 лошадка,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легла на переходы, 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шагают пешеходы? 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Стрелка вправо 124"/>
          <p:cNvSpPr/>
          <p:nvPr/>
        </p:nvSpPr>
        <p:spPr>
          <a:xfrm>
            <a:off x="4659013" y="4532257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507464" y="1140449"/>
            <a:ext cx="5711825" cy="4286885"/>
            <a:chOff x="2507464" y="1140449"/>
            <a:chExt cx="5711825" cy="4286885"/>
          </a:xfrm>
        </p:grpSpPr>
        <p:pic>
          <p:nvPicPr>
            <p:cNvPr id="126" name="Рисунок 125" descr="1 &amp;kcy;&amp;lcy;&amp;acy;&amp;scy;&amp;scy;, &amp;dcy;&amp;ocy;&amp;rcy;&amp;ocy;&amp;zhcy;&amp;ncy;&amp;ycy;&amp;iecy; &amp;zcy;&amp;ncy;&amp;acy;&amp;kcy;&amp;icy; &amp;icy; &amp;ocy;&amp;scy;&amp;ncy;&amp;ocy;&amp;vcy;&amp;ycy; &amp;Pcy;&amp;Dcy;&amp;Dcy;. &amp;Zcy;&amp;ncy;&amp;acy;&amp;kcy; &amp;ocy;&amp;scy;&amp;ocy;&amp;bcy;&amp;ycy;&amp;khcy; &amp;pcy;&amp;rcy;&amp;iecy;&amp;dcy;&amp;pcy;&amp;icy;&amp;scy;&amp;acy;&amp;ncy;&amp;icy;&amp;jcy; 5.20 &amp;Pcy;&amp;iecy;&amp;shcy;&amp;iecy;&amp;khcy;&amp;ocy;&amp;dcy;&amp;ncy;&amp;ycy;&amp;jcy; &amp;pcy;&amp;iecy;&amp;rcy;&amp;iecy;&amp;khcy;&amp;ocy;&amp;d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1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7464" y="1140449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Подзаголовок 2"/>
            <p:cNvSpPr txBox="1">
              <a:spLocks/>
            </p:cNvSpPr>
            <p:nvPr/>
          </p:nvSpPr>
          <p:spPr>
            <a:xfrm>
              <a:off x="2841637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ПЕШЕХОДНЫЙ    ПЕРЕХОД</a:t>
              </a:r>
            </a:p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      «ЗЕБРА»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1951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гласит, что еле-еле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Виден свет в конце тоннеля.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педаль не налегай,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Лучше фары зажигай.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Стрелка вправо 125"/>
          <p:cNvSpPr/>
          <p:nvPr/>
        </p:nvSpPr>
        <p:spPr>
          <a:xfrm>
            <a:off x="3936084" y="4989709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2254509" y="1205568"/>
            <a:ext cx="5711825" cy="4286885"/>
            <a:chOff x="2362602" y="1143665"/>
            <a:chExt cx="5711825" cy="4286885"/>
          </a:xfrm>
        </p:grpSpPr>
        <p:pic>
          <p:nvPicPr>
            <p:cNvPr id="127" name="Рисунок 126" descr="&amp;Ucy;&amp;chcy;&amp;iecy;&amp;ncy;&amp;icy;&amp;kcy;&amp;ucy; &amp;ncy;&amp;acy;&amp;chcy;&amp;acy;&amp;lcy;&amp;softcy;&amp;ncy;&amp;ocy;&amp;jcy; &amp;shcy;&amp;kcy;&amp;ocy;&amp;lcy;&amp;ycy;: &amp;icy;&amp;zcy;&amp;ocy;&amp;bcy;&amp;rcy;&amp;acy;&amp;zhcy;&amp;iecy;&amp;ncy;&amp;icy;&amp;yacy; &amp;dcy;&amp;lcy;&amp;yacy; &amp;rcy;&amp;iecy;&amp;fcy;&amp;iecy;&amp;rcy;&amp;acy;&amp;tcy;&amp;ocy;&amp;vcy; &amp;pcy;&amp;ocy; &amp;Ocy;&amp;Bcy;&amp;ZHcy;. &amp;Pcy;&amp;rcy;&amp;iecy;&amp;dcy;&amp;ucy;&amp;pcy;&amp;rcy;&amp;iecy;&amp;zhcy;&amp;dcy;&amp;acy;&amp;yucy;&amp;shchcy;&amp;icy;&amp;jcy; &amp;zcy;&amp;ncy;&amp;acy;&amp;kcy; 1.31 &amp;Tcy;&amp;ocy;&amp;ncy;&amp;ncy;&amp;iecy;&amp;lcy;&amp;softcy; &amp;Bcy;&amp;iecy;&amp;scy;&amp;pcy;&amp;lcy;&amp;acy;&amp;tcy;&amp;ncy;&amp;ycy;&amp;ie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602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Подзаголовок 2"/>
            <p:cNvSpPr txBox="1">
              <a:spLocks/>
            </p:cNvSpPr>
            <p:nvPr/>
          </p:nvSpPr>
          <p:spPr>
            <a:xfrm>
              <a:off x="3003339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ТОННЕЛЬ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3663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Быстро-быстро поезд мчится!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 несчастью не случиться,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Закрываю переезд -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Запрещён машинам въезд!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Стрелка вправо 126"/>
          <p:cNvSpPr/>
          <p:nvPr/>
        </p:nvSpPr>
        <p:spPr>
          <a:xfrm>
            <a:off x="3737038" y="545391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73355" y="1143665"/>
            <a:ext cx="5711825" cy="4286885"/>
            <a:chOff x="2187089" y="1205568"/>
            <a:chExt cx="5711825" cy="4286885"/>
          </a:xfrm>
        </p:grpSpPr>
        <p:pic>
          <p:nvPicPr>
            <p:cNvPr id="128" name="Рисунок 127" descr="&amp;Pcy;&amp;Dcy;&amp;Dcy; &amp;vcy; &amp;ncy;&amp;acy;&amp;chcy;&amp;acy;&amp;lcy;&amp;softcy;&amp;ncy;&amp;ocy;&amp;jcy; &amp;shcy;&amp;kcy;&amp;ocy;&amp;lcy;&amp;iecy;: &amp;ocy;&amp;tcy;&amp;vcy;&amp;iecy;&amp;tcy; &amp;kcy; &amp;fcy;&amp;ocy;&amp;tcy;&amp;ocy;-&amp;vcy;&amp;icy;&amp;kcy;&amp;tcy;&amp;ocy;&amp;rcy;&amp;icy;&amp;ncy;&amp;iecy;. &amp;Pcy;&amp;rcy;&amp;iecy;&amp;dcy;&amp;ucy;&amp;pcy;&amp;rcy;&amp;iecy;&amp;zhcy;&amp;dcy;&amp;acy;&amp;yucy;&amp;shchcy;&amp;icy;&amp;jcy; &amp;zcy;&amp;ncy;&amp;acy;&amp;kcy; 1.1 &amp;ZHcy;&amp;iecy;&amp;lcy;&amp;iecy;&amp;zcy;&amp;ncy;&amp;ocy;&amp;dcy;&amp;ocy;&amp;rcy;&amp;ocy;&amp;zhcy;&amp;ncy;&amp;ycy;&amp;jcy; &amp;pcy;&amp;iecy;&amp;rcy;&amp;iecy;&amp;iecy;&amp;zcy;&amp;dcy; &amp;scy;&amp;ocy; &amp;shcy;&amp;lcy;&amp;acy;&amp;gcy;&amp;bcy;&amp;acy;&amp;ucy;&amp;mcy;&amp;ocy;&amp;m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205568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64988" y="4647161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ЖЕЛЕЗНОДОРОЖНЫЙ ПЕРЕЕЗД  СО  ШЛАГБАУМОМ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772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этом месте пешеход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Терпеливо транспорт ждёт.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пешком устал шагать,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Хочет пассажиром стать.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29" name="Рисунок 128" descr="&amp;ncy;&amp;acy;&amp;chcy;&amp;acy;&amp;lcy;&amp;softcy;&amp;ncy;&amp;acy;&amp;yacy; &amp;shcy;&amp;kcy;&amp;ocy;&amp;lcy;&amp;acy;. &amp;zcy;&amp;ncy;&amp;acy;&amp;kcy; &amp;ocy;&amp;scy;&amp;ocy;&amp;bcy;&amp;ycy;&amp;khcy; &amp;pcy;&amp;rcy;&amp;iecy;&amp;dcy;&amp;pcy;&amp;icy;&amp;scy;&amp;acy;&amp;ncy;&amp;icy;&amp;jcy; 5.17 &amp;mcy;&amp;iecy;&amp;scy;&amp;tcy;&amp;ocy; &amp;ocy;&amp;scy;&amp;tcy;&amp;acy;&amp;ncy;&amp;ocy;&amp;vcy;&amp;kcy;&amp;icy; &amp;acy;&amp;vcy;&amp;tcy;&amp;ocy;&amp;bcy;&amp;ucy;&amp;scy;&amp;acy; &amp;icy; (&amp;icy;&amp;lcy;&amp;icy;) &amp;tcy;&amp;rcy;&amp;ocy;&amp;lcy;&amp;lcy;&amp;iecy;&amp;jcy;&amp;bcy;&amp;ucy;&amp;s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6757" y="126355"/>
            <a:ext cx="609219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Рисунок 129" descr="&amp;Ocy;&amp;bcy;&amp;rcy;&amp;acy;&amp;zcy;&amp;ocy;&amp;vcy;&amp;acy;&amp;ncy;&amp;icy;&amp;iecy; &amp;vcy; &amp;ncy;&amp;acy;&amp;chcy;&amp;acy;&amp;lcy;&amp;softcy;&amp;ncy;&amp;ocy;&amp;jcy; &amp;shcy;&amp;kcy;&amp;ocy;&amp;lcy;&amp;iecy;. &amp;Zcy;&amp;ncy;&amp;acy;&amp;kcy; &amp;ocy;&amp;scy;&amp;ocy;&amp;bcy;&amp;ycy;&amp;khcy; &amp;pcy;&amp;rcy;&amp;iecy;&amp;dcy;&amp;pcy;&amp;icy;&amp;scy;&amp;acy;&amp;ncy;&amp;icy;&amp;jcy; 5.18 &amp;Mcy;&amp;iecy;&amp;scy;&amp;tcy;&amp;ocy; &amp;ocy;&amp;scy;&amp;tcy;&amp;acy;&amp;ncy;&amp;ocy;&amp;vcy;&amp;kcy;&amp;icy; &amp;tcy;&amp;rcy;&amp;acy;&amp;mcy;&amp;vcy;&amp;acy;&amp;yacy; &amp;Scy;&amp;kcy;&amp;acy;&amp;chcy;&amp;acy;&amp;tcy;&amp;softcy; &amp;rcy;&amp;icy;&amp;scy;&amp;u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5433" y="146367"/>
            <a:ext cx="5711825" cy="457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Стрелка вправо 127"/>
          <p:cNvSpPr/>
          <p:nvPr/>
        </p:nvSpPr>
        <p:spPr>
          <a:xfrm>
            <a:off x="2123728" y="5911023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1869236" y="123950"/>
            <a:ext cx="5551348" cy="4790736"/>
            <a:chOff x="1869236" y="123950"/>
            <a:chExt cx="5551348" cy="4790736"/>
          </a:xfrm>
        </p:grpSpPr>
        <p:pic>
          <p:nvPicPr>
            <p:cNvPr id="1026" name="Picture 2" descr="http://adrive.by/img/rr/signs/5_13_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7367" y="123950"/>
              <a:ext cx="2739887" cy="3653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2" name="Подзаголовок 2"/>
            <p:cNvSpPr txBox="1">
              <a:spLocks/>
            </p:cNvSpPr>
            <p:nvPr/>
          </p:nvSpPr>
          <p:spPr>
            <a:xfrm>
              <a:off x="1869236" y="3784258"/>
              <a:ext cx="5551348" cy="113042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ОСТАНОВКИ</a:t>
              </a:r>
            </a:p>
            <a:p>
              <a:r>
                <a:rPr lang="ru-RU" sz="21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АВТОБУСА, ТРОЛЛЕЙБУСА, ТРАМВАЯ</a:t>
              </a:r>
              <a:endParaRPr lang="ru-RU" sz="21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4926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нужно вам лечиться,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Знак подскажет, где больница.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 серьёзных докторов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Там вам скажут: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«Будь здоров!»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9" name="Стрелка вправо 128"/>
          <p:cNvSpPr/>
          <p:nvPr/>
        </p:nvSpPr>
        <p:spPr>
          <a:xfrm>
            <a:off x="2653420" y="6345942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59329" y="1158203"/>
            <a:ext cx="5711825" cy="4286885"/>
            <a:chOff x="2259329" y="1158203"/>
            <a:chExt cx="5711825" cy="4286885"/>
          </a:xfrm>
        </p:grpSpPr>
        <p:pic>
          <p:nvPicPr>
            <p:cNvPr id="131" name="Рисунок 130" descr="3 &amp;kcy;&amp;lcy;&amp;acy;&amp;scy;&amp;scy;, &amp;dcy;&amp;ocy;&amp;rcy;&amp;ocy;&amp;zhcy;&amp;ncy;&amp;ycy;&amp;iecy; &amp;zcy;&amp;ncy;&amp;acy;&amp;kcy;&amp;icy;. &amp;Zcy;&amp;ncy;&amp;acy;&amp;kcy; &amp;scy;&amp;iecy;&amp;rcy;&amp;vcy;&amp;icy;&amp;scy;&amp;acy; 7.3 &amp;Bcy;&amp;ocy;&amp;lcy;&amp;softcy;&amp;ncy;&amp;icy;&amp;tscy;&amp;acy;  &amp;Bcy;&amp;iecy;&amp;scy;&amp;pcy;&amp;lcy;&amp;acy;&amp;tcy;&amp;ncy;&amp;ycy;&amp;iecy; &amp;rcy;&amp;icy;&amp;scy;&amp;ucy;&amp;ncy;&amp;kcy;&amp;i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acy;&amp;vcy;&amp;tcy;&amp;ocy;&amp;rcy;&amp;scy;&amp;kcy;&amp;icy;&amp;mcy; &amp;pcy;&amp;rcy;&amp;iecy;&amp;zcy;&amp;iecy;&amp;ncy;&amp;tcy;&amp;acy;&amp;tscy;&amp;icy;&amp;yacy;&amp;mcy;, &amp;fcy;&amp;lcy;&amp;iecy;&amp;shcy; &amp;icy;&amp;gcy;&amp;r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9329" y="1158203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0" name="Подзаголовок 2"/>
            <p:cNvSpPr txBox="1">
              <a:spLocks/>
            </p:cNvSpPr>
            <p:nvPr/>
          </p:nvSpPr>
          <p:spPr>
            <a:xfrm>
              <a:off x="2685035" y="4658342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БОЛЬНИЦА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1601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678303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поможем, мы расскажем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Честь по чести, что и как.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Мы дорогу вам покажем.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Уважайте каждый знак!</a:t>
            </a: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909721" y="446648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</a:t>
            </a:r>
            <a:r>
              <a:rPr lang="ru-RU" sz="2800" b="1" dirty="0" smtClean="0">
                <a:solidFill>
                  <a:srgbClr val="0070C0"/>
                </a:solidFill>
              </a:rPr>
              <a:t>   Е  Б  Р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056402" y="4879239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Т  О 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err="1" smtClean="0">
                <a:solidFill>
                  <a:srgbClr val="0070C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Е  Л  Ь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4877584" y="5338881"/>
            <a:ext cx="3651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Ш Л  </a:t>
            </a:r>
            <a:r>
              <a:rPr lang="ru-RU" sz="2800" b="1" dirty="0" smtClean="0">
                <a:solidFill>
                  <a:srgbClr val="C00000"/>
                </a:solidFill>
              </a:rPr>
              <a:t>А</a:t>
            </a:r>
            <a:r>
              <a:rPr lang="ru-RU" sz="2800" b="1" dirty="0" smtClean="0">
                <a:solidFill>
                  <a:srgbClr val="0070C0"/>
                </a:solidFill>
              </a:rPr>
              <a:t>  Г  Б  А  У М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886355" y="5795129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О С  Т  А  Н О  В  </a:t>
            </a:r>
            <a:r>
              <a:rPr lang="ru-RU" sz="2800" b="1" dirty="0" smtClean="0">
                <a:solidFill>
                  <a:srgbClr val="C00000"/>
                </a:solidFill>
              </a:rPr>
              <a:t>К</a:t>
            </a:r>
            <a:r>
              <a:rPr lang="ru-RU" sz="2800" b="1" dirty="0" smtClean="0">
                <a:solidFill>
                  <a:srgbClr val="0070C0"/>
                </a:solidFill>
              </a:rPr>
              <a:t>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709329" y="6198632"/>
            <a:ext cx="5104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 Б  О Л  Ь  Н 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b="1" dirty="0" smtClean="0">
                <a:solidFill>
                  <a:srgbClr val="0070C0"/>
                </a:solidFill>
              </a:rPr>
              <a:t> Ц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 rot="5400000">
            <a:off x="5854057" y="23967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9" name="Рисунок 128" descr="http://nefakt.com.ua/wp-content/uploads/2013/05/6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085" y="728389"/>
            <a:ext cx="7247742" cy="5493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266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355" y="332656"/>
            <a:ext cx="8751911" cy="639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620688"/>
            <a:ext cx="8491040" cy="2376264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  <a:cs typeface="Times New Roman" pitchFamily="18" charset="0"/>
              </a:rPr>
              <a:t>Молодцы!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  <a:cs typeface="Times New Roman" pitchFamily="18" charset="0"/>
            </a:endParaRPr>
          </a:p>
          <a:p>
            <a:pPr algn="just"/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1772" y="369"/>
            <a:ext cx="1153545" cy="197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724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так знак, каких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………..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едешь ты по 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Всех становишься главней,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тебе, как будто Богу,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Уступают все дорогу.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0512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rgbClr val="0070C0"/>
                </a:solidFill>
              </a:rPr>
              <a:t> О 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Стрелка вправо 114"/>
          <p:cNvSpPr/>
          <p:nvPr/>
        </p:nvSpPr>
        <p:spPr>
          <a:xfrm>
            <a:off x="3470338" y="8347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1973916" y="1162431"/>
            <a:ext cx="5992238" cy="4296803"/>
            <a:chOff x="1973916" y="1162431"/>
            <a:chExt cx="5992238" cy="4296803"/>
          </a:xfrm>
        </p:grpSpPr>
        <p:pic>
          <p:nvPicPr>
            <p:cNvPr id="266" name="Рисунок 265" descr="&amp;Icy;&amp;ncy;&amp;tcy;&amp;iecy;&amp;lcy;&amp;lcy;&amp;iecy;&amp;kcy;&amp;tcy;&amp;ucy;&amp;acy;&amp;lcy;&amp;softcy;&amp;ncy;&amp;ycy;&amp;iecy; &amp;icy;&amp;gcy;&amp;rcy;&amp;ycy; &amp;dcy;&amp;lcy;&amp;yacy; &amp;shcy;&amp;kcy;&amp;ocy;&amp;lcy;&amp;softcy;&amp;ncy;&amp;icy;&amp;kcy;&amp;ocy;&amp;vcy;: &amp;ocy;&amp;tcy;&amp;vcy;&amp;iecy;&amp;tcy;&amp;ycy; &amp;kcy; &amp;fcy;&amp;ocy;&amp;tcy;&amp;ocy;-&amp;vcy;&amp;icy;&amp;kcy;&amp;tcy;&amp;ocy;&amp;rcy;&amp;icy;&amp;ncy;&amp;iecy;. &amp;Zcy;&amp;ncy;&amp;acy;&amp;kcy; &amp;pcy;&amp;rcy;&amp;icy;&amp;ocy;&amp;rcy;&amp;icy;&amp;tcy;&amp;iecy;&amp;tcy;&amp;acy; 2.1 &amp;Gcy;&amp;lcy;&amp;acy;&amp;vcy;&amp;ncy;&amp;acy;&amp;yacy; &amp;dcy;&amp;ocy;&amp;rcy;&amp;ocy;&amp;gcy;&amp;a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916" y="1162431"/>
              <a:ext cx="5992238" cy="429680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6" name="Подзаголовок 2"/>
            <p:cNvSpPr txBox="1">
              <a:spLocks/>
            </p:cNvSpPr>
            <p:nvPr/>
          </p:nvSpPr>
          <p:spPr>
            <a:xfrm>
              <a:off x="2619259" y="4732115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ГЛАВНАЯ ДОРОГА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5049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Предупреждает этот знак,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у дороги здесь зигзаг,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впереди машину ждёт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Крутой ……….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1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8" name="Стрелка вправо 117"/>
          <p:cNvSpPr/>
          <p:nvPr/>
        </p:nvSpPr>
        <p:spPr>
          <a:xfrm>
            <a:off x="3067077" y="1325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32509" y="1161475"/>
            <a:ext cx="5711825" cy="4286885"/>
            <a:chOff x="2132509" y="1161475"/>
            <a:chExt cx="5711825" cy="4286885"/>
          </a:xfrm>
        </p:grpSpPr>
        <p:pic>
          <p:nvPicPr>
            <p:cNvPr id="116" name="Рисунок 115" descr="http://www.vneuroka.ru/okrmir/pct/l14786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2509" y="116147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" name="Подзаголовок 2"/>
            <p:cNvSpPr txBox="1">
              <a:spLocks/>
            </p:cNvSpPr>
            <p:nvPr/>
          </p:nvSpPr>
          <p:spPr>
            <a:xfrm>
              <a:off x="2518588" y="4710418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ОПАСНЫЙ  ПОВОРОТ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76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Дороги здесь встречаются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снова разбегаются.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Стрелка вправо 118"/>
          <p:cNvSpPr/>
          <p:nvPr/>
        </p:nvSpPr>
        <p:spPr>
          <a:xfrm>
            <a:off x="2736639" y="169051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187089" y="1151604"/>
            <a:ext cx="5711825" cy="4286885"/>
            <a:chOff x="2187089" y="1151604"/>
            <a:chExt cx="5711825" cy="4286885"/>
          </a:xfrm>
        </p:grpSpPr>
        <p:pic>
          <p:nvPicPr>
            <p:cNvPr id="117" name="Рисунок 116" descr="&amp;Vcy;&amp;icy;&amp;kcy;&amp;tcy;&amp;ocy;&amp;rcy;&amp;icy;&amp;ncy;&amp;ycy; &amp;dcy;&amp;lcy;&amp;yacy; &amp;shcy;&amp;kcy;&amp;ocy;&amp;lcy;&amp;softcy;&amp;ncy;&amp;icy;&amp;kcy;&amp;ocy;&amp;vcy;: &amp;fcy;&amp;ocy;&amp;tcy;&amp;ocy;-&amp;vcy;&amp;icy;&amp;kcy;&amp;tcy;&amp;ocy;&amp;rcy;&amp;icy;&amp;ncy;&amp;acy; &amp;pcy;&amp;ocy; &amp;pcy;&amp;rcy;&amp;acy;&amp;vcy;&amp;icy;&amp;lcy;&amp;acy;&amp;mcy; &amp;dcy;&amp;ocy;&amp;rcy;&amp;ocy;&amp;zhcy;&amp;ncy;&amp;ocy;&amp;gcy;&amp;ocy; &amp;dcy;&amp;vcy;&amp;icy;&amp;zhcy;&amp;iecy;&amp;ncy;&amp;icy;&amp;yacy;. &amp;Zcy;&amp;ncy;&amp;acy;&amp;kcy; &amp;pcy;&amp;rcy;&amp;icy;&amp;ocy;&amp;rcy;&amp;icy;&amp;tcy;&amp;iecy;&amp;tcy;&amp;acy; 2.3.1 &amp;Pcy;&amp;iecy;&amp;rcy;&amp;iecy;&amp;scy;&amp;iecy;&amp;chcy;&amp;iecy;&amp;ncy;&amp;icy;&amp;iecy; &amp;scy;&amp;ocy; &amp;vcy;&amp;tcy;&amp;ocy;&amp;rcy;&amp;ocy;&amp;scy;&amp;tcy;&amp;iecy;&amp;pcy;&amp;iecy;&amp;ncy;&amp;ncy;&amp;ocy;&amp;jcy; &amp;dcy;&amp;ocy;&amp;rcy;&amp;ocy;&amp;gcy;&amp;ocy;&amp;jcy;  &amp;Scy;&amp;kcy;&amp;acy;&amp;chcy;&amp;acy;&amp;tcy;&amp;softcy; &amp;rcy;&amp;icy;&amp;scy;&amp;ucy;&amp;ncy;&amp;kcy;&amp;icy;  &amp;dcy;&amp;lcy;&amp;yacy; &amp;scy;&amp;rcy;&amp;iecy;&amp;dcy;&amp;ncy;&amp;iecy;&amp;jcy; &amp;icy; &amp;scy;&amp;tcy;&amp;acy;&amp;rcy;&amp;shcy;&amp;iecy;&amp;jcy; &amp;shcy;&amp;kcy;&amp;ocy;&amp;lcy;&amp;y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51604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0" name="Подзаголовок 2"/>
            <p:cNvSpPr txBox="1">
              <a:spLocks/>
            </p:cNvSpPr>
            <p:nvPr/>
          </p:nvSpPr>
          <p:spPr>
            <a:xfrm>
              <a:off x="2742422" y="4725933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77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16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ПЕРЕСЕЧЕНИЕ СО ВТОРОСТЕПЕННОЙ ДОРОГОЙ</a:t>
              </a:r>
            </a:p>
            <a:p>
              <a:r>
                <a:rPr lang="ru-RU" sz="22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ПЕРЕКРЁСТОК</a:t>
              </a:r>
              <a:endParaRPr lang="ru-RU" sz="22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2183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ты устал в дороге,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ехать далеко,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Отдохни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шофёр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немного,</a:t>
            </a:r>
            <a:b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здесь отведено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</a:t>
            </a:r>
            <a:r>
              <a:rPr lang="ru-RU" sz="2800" b="1" dirty="0" smtClean="0">
                <a:solidFill>
                  <a:srgbClr val="C00000"/>
                </a:solidFill>
              </a:rPr>
              <a:t>Р 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4408493" y="2104578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99554" y="1162431"/>
            <a:ext cx="5711825" cy="4286885"/>
            <a:chOff x="2299554" y="1162431"/>
            <a:chExt cx="5711825" cy="4286885"/>
          </a:xfrm>
        </p:grpSpPr>
        <p:pic>
          <p:nvPicPr>
            <p:cNvPr id="120" name="Рисунок 119" descr="4 &amp;kcy;&amp;lcy;&amp;acy;&amp;scy;&amp;scy;, &amp;Pcy;&amp;Dcy;&amp;Dcy;. &amp;Zcy;&amp;ncy;&amp;acy;&amp;kcy; &amp;scy;&amp;iecy;&amp;rcy;&amp;vcy;&amp;icy;&amp;scy;&amp;acy; 7.12 &amp;Mcy;&amp;iecy;&amp;scy;&amp;tcy;&amp;ocy; &amp;ocy;&amp;tcy;&amp;dcy;&amp;ycy;&amp;khcy;&amp;acy; &amp;Icy;&amp;zcy;&amp;ocy;&amp;bcy;&amp;rcy;&amp;acy;&amp;zhcy;&amp;iecy;&amp;ncy;&amp;icy;&amp;yacy; &amp;dcy;&amp;lcy;&amp;yacy; &amp;ncy;&amp;acy;&amp;chcy;&amp;acy;&amp;lcy;&amp;softcy;&amp;ncy;&amp;ocy;&amp;jcy; &amp;shcy;&amp;kcy;&amp;ocy;&amp;lcy;&amp;ycy; &amp;vcy; 4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554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Подзаголовок 2"/>
            <p:cNvSpPr txBox="1">
              <a:spLocks/>
            </p:cNvSpPr>
            <p:nvPr/>
          </p:nvSpPr>
          <p:spPr>
            <a:xfrm>
              <a:off x="2869500" y="4589697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ОТДЫХА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7207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Грустен этот знак немного: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Здесь сужается дорога!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как всегда некстати.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Вдруг нам места там не хватит?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6366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 Р  О  Г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9300" y="1052428"/>
            <a:ext cx="6491729" cy="646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05077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92389" y="1926490"/>
            <a:ext cx="642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Д 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Н  И  Е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3662389" y="2531171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294991" y="1176222"/>
            <a:ext cx="5711825" cy="4286885"/>
            <a:chOff x="2294991" y="1176222"/>
            <a:chExt cx="5711825" cy="4286885"/>
          </a:xfrm>
        </p:grpSpPr>
        <p:pic>
          <p:nvPicPr>
            <p:cNvPr id="122" name="Рисунок 121" descr="&amp;Ncy;&amp;acy;&amp;gcy;&amp;lcy;&amp;yacy;&amp;dcy;&amp;ncy;&amp;ycy;&amp;iecy; &amp;pcy;&amp;ocy;&amp;scy;&amp;ocy;&amp;bcy;&amp;icy;&amp;yacy; &amp;pcy;&amp;ocy; &amp;Ocy;&amp;Bcy;&amp;ZHcy;. &amp;Pcy;&amp;rcy;&amp;iecy;&amp;dcy;&amp;ucy;&amp;pcy;&amp;rcy;&amp;iecy;&amp;zhcy;&amp;dcy;&amp;acy;&amp;yucy;&amp;shchcy;&amp;icy;&amp;jcy; &amp;zcy;&amp;ncy;&amp;acy;&amp;kcy; 1.20.1 &amp;Scy;&amp;ucy;&amp;zhcy;&amp;iecy;&amp;ncy;&amp;icy;&amp;iecy; &amp;dcy;&amp;ocy;&amp;rcy;&amp;ocy;&amp;gcy;&amp;icy; &amp;scy; &amp;ocy;&amp;bcy;&amp;iecy;&amp;icy;&amp;khcy; &amp;scy;&amp;tcy;&amp;ocy;&amp;rcy;&amp;ocy;&amp;n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ocy;&amp;bcy;&amp;rcy;&amp;acy;&amp;zcy;&amp;ocy;&amp;vcy;&amp;acy;&amp;tcy;&amp;iecy;&amp;lcy;&amp;softcy;&amp;ncy;&amp;ycy;&amp;mcy; flash &amp;icy;&amp;gcy;&amp;rcy;&amp;acy;&amp;mcy;, &amp;ucy;&amp;rcy;&amp;ocy;&amp;k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991" y="117622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Подзаголовок 2"/>
            <p:cNvSpPr txBox="1">
              <a:spLocks/>
            </p:cNvSpPr>
            <p:nvPr/>
          </p:nvSpPr>
          <p:spPr>
            <a:xfrm>
              <a:off x="2800127" y="4622716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СУЖЕНИЕ ДОРОГИ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7544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6" y="257690"/>
            <a:ext cx="3890844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знаток дорожных правил,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Я машину здесь поставил,</a:t>
            </a: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На стоянку у ограды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-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l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Отдыхать ей тоже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надо.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Стрелка вправо 121"/>
          <p:cNvSpPr/>
          <p:nvPr/>
        </p:nvSpPr>
        <p:spPr>
          <a:xfrm>
            <a:off x="3022111" y="2960720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237285" y="1227312"/>
            <a:ext cx="5711825" cy="4286885"/>
            <a:chOff x="2187089" y="1143665"/>
            <a:chExt cx="5711825" cy="4286885"/>
          </a:xfrm>
        </p:grpSpPr>
        <p:pic>
          <p:nvPicPr>
            <p:cNvPr id="124" name="Рисунок 123" descr="&amp;Icy;&amp;ncy;&amp;fcy;&amp;ocy;&amp;rcy;&amp;mcy;&amp;acy;&amp;tscy;&amp;icy;&amp;ocy;&amp;ncy;&amp;ncy;&amp;ocy;-&amp;ucy;&amp;kcy;&amp;acy;&amp;zcy;&amp;acy;&amp;tcy;&amp;iecy;&amp;lcy;&amp;softcy;&amp;ncy;&amp;ycy;&amp;jcy; &amp;zcy;&amp;ncy;&amp;acy;&amp;kcy; 6.4 &amp;Mcy;&amp;iecy;&amp;scy;&amp;tcy;&amp;ocy; &amp;scy;&amp;tcy;&amp;ocy;&amp;yacy;&amp;ncy;&amp;kcy;&amp;icy; &amp;Scy;&amp;kcy;&amp;acy;&amp;chcy;&amp;acy;&amp;tcy;&amp;softcy; &amp;ncy;&amp;acy;&amp;gcy;&amp;lcy;&amp;yacy;&amp;dcy;&amp;ncy;&amp;ycy;&amp;jcy; &amp;mcy;&amp;acy;&amp;tcy;&amp;iecy;&amp;rcy;&amp;icy;&amp;acy;&amp;l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fcy;&amp;ocy;&amp;tcy;&amp;ocy;-&amp;ocy;&amp;tcy;&amp;vcy;&amp;iecy;&amp;tcy;&amp;ycy; &amp;kcy; &amp;acy;&amp;vcy;&amp;tcy;&amp;ocy;&amp;rcy;&amp;scy;&amp;kcy;&amp;icy;&amp;mcy; flash &amp;icy;&amp;gcy;&amp;rcy;&amp;acy;&amp;mcy;, &amp;pcy;&amp;rcy;&amp;iecy;&amp;zcy;&amp;iecy;&amp;ncy;&amp;tcy;&amp;acy;&amp;tscy;&amp;icy;&amp;y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7089" y="1143665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736125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МЕСТО СТОЯНКИ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2486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Бродят здесь </a:t>
            </a:r>
            <a:r>
              <a:rPr lang="ru-RU" sz="20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посредь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дороги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Лоси, волки, носороги.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Ты, водитель, не спеши,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Пусть сперва пройдут ежи.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09118"/>
            <a:ext cx="1509117" cy="23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Стрелка вправо 123"/>
          <p:cNvSpPr/>
          <p:nvPr/>
        </p:nvSpPr>
        <p:spPr>
          <a:xfrm>
            <a:off x="2339752" y="3416125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074308" y="1162431"/>
            <a:ext cx="5711825" cy="4286885"/>
            <a:chOff x="2074308" y="1162431"/>
            <a:chExt cx="5711825" cy="4286885"/>
          </a:xfrm>
        </p:grpSpPr>
        <p:pic>
          <p:nvPicPr>
            <p:cNvPr id="123" name="Рисунок 122" descr="&amp;Pcy;&amp;rcy;&amp;iecy;&amp;dcy;&amp;ucy;&amp;pcy;&amp;rcy;&amp;iecy;&amp;zhcy;&amp;dcy;&amp;acy;&amp;yucy;&amp;shchcy;&amp;icy;&amp;jcy; &amp;zcy;&amp;ncy;&amp;acy;&amp;kcy; 1.27 &amp;Dcy;&amp;icy;&amp;kcy;&amp;icy;&amp;iecy; &amp;zhcy;&amp;icy;&amp;vcy;&amp;ocy;&amp;tcy;&amp;ncy;&amp;ycy;&amp;iecy; &amp;Kcy;&amp;acy;&amp;rcy;&amp;tcy;&amp;icy;&amp;ncy;&amp;kcy;&amp;i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&amp;acy;&amp;rcy;&amp;tcy;&amp;icy;&amp;ncy;&amp;kcy;&amp;icy; &amp;kcy; &amp;icy;&amp;ncy;&amp;tcy;&amp;iecy;&amp;rcy;&amp;acy;&amp;kcy;&amp;tcy;&amp;icy;&amp;vcy;&amp;ncy;&amp;ycy;&amp;mcy; &amp;ucy;&amp;rcy;&amp;ocy;&amp;kcy;&amp;acy;&amp;mcy;, flash-&amp;tcy;&amp;iecy;&amp;scy;&amp;tcy;&amp;acy;&amp;m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4308" y="1162431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5" name="Подзаголовок 2"/>
            <p:cNvSpPr txBox="1">
              <a:spLocks/>
            </p:cNvSpPr>
            <p:nvPr/>
          </p:nvSpPr>
          <p:spPr>
            <a:xfrm>
              <a:off x="2623328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ДИКИЕ ЖИВОТНЫЕ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618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946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5435" y="257690"/>
            <a:ext cx="3514095" cy="2621123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Этот знак дорожный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Знают все не свете, 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зовётся просто:</a:t>
            </a:r>
          </a:p>
          <a:p>
            <a:pPr algn="l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«Осторожно - …….»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Таня 2013\ФОТО новый диск\Клипарты\ПДД\28.07 светофоры\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9471" y="101226"/>
            <a:ext cx="734529" cy="12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1" name="Группа 3080"/>
          <p:cNvGrpSpPr/>
          <p:nvPr/>
        </p:nvGrpSpPr>
        <p:grpSpPr>
          <a:xfrm>
            <a:off x="3003339" y="730435"/>
            <a:ext cx="5406132" cy="5935106"/>
            <a:chOff x="2013668" y="735254"/>
            <a:chExt cx="5406132" cy="5935106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4932040" y="735254"/>
              <a:ext cx="2483197" cy="431996"/>
              <a:chOff x="4932040" y="735254"/>
              <a:chExt cx="2483197" cy="431996"/>
            </a:xfrm>
          </p:grpSpPr>
          <p:sp>
            <p:nvSpPr>
              <p:cNvPr id="31" name="Багетная рамка 30"/>
              <p:cNvSpPr/>
              <p:nvPr/>
            </p:nvSpPr>
            <p:spPr>
              <a:xfrm>
                <a:off x="4932040" y="73525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Багетная рамка 33"/>
              <p:cNvSpPr/>
              <p:nvPr/>
            </p:nvSpPr>
            <p:spPr>
              <a:xfrm>
                <a:off x="7017145" y="739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Багетная рамка 34"/>
              <p:cNvSpPr/>
              <p:nvPr/>
            </p:nvSpPr>
            <p:spPr>
              <a:xfrm>
                <a:off x="6599705" y="74043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Багетная рамка 35"/>
              <p:cNvSpPr/>
              <p:nvPr/>
            </p:nvSpPr>
            <p:spPr>
              <a:xfrm>
                <a:off x="6184980" y="7385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Багетная рамка 36"/>
              <p:cNvSpPr/>
              <p:nvPr/>
            </p:nvSpPr>
            <p:spPr>
              <a:xfrm>
                <a:off x="5761239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Багетная рамка 37"/>
              <p:cNvSpPr/>
              <p:nvPr/>
            </p:nvSpPr>
            <p:spPr>
              <a:xfrm>
                <a:off x="5355551" y="73525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3" name="Группа 252"/>
            <p:cNvGrpSpPr/>
            <p:nvPr/>
          </p:nvGrpSpPr>
          <p:grpSpPr>
            <a:xfrm>
              <a:off x="4533948" y="1156423"/>
              <a:ext cx="2885852" cy="437639"/>
              <a:chOff x="4533948" y="1156423"/>
              <a:chExt cx="2885852" cy="437639"/>
            </a:xfrm>
          </p:grpSpPr>
          <p:sp>
            <p:nvSpPr>
              <p:cNvPr id="40" name="Багетная рамка 39"/>
              <p:cNvSpPr/>
              <p:nvPr/>
            </p:nvSpPr>
            <p:spPr>
              <a:xfrm>
                <a:off x="453394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9" name="Багетная рамка 158"/>
              <p:cNvSpPr/>
              <p:nvPr/>
            </p:nvSpPr>
            <p:spPr>
              <a:xfrm>
                <a:off x="4932040" y="116206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1" name="Багетная рамка 170"/>
              <p:cNvSpPr/>
              <p:nvPr/>
            </p:nvSpPr>
            <p:spPr>
              <a:xfrm>
                <a:off x="7021708" y="116725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2" name="Багетная рамка 171"/>
              <p:cNvSpPr/>
              <p:nvPr/>
            </p:nvSpPr>
            <p:spPr>
              <a:xfrm>
                <a:off x="6597417" y="115642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3" name="Багетная рамка 172"/>
              <p:cNvSpPr/>
              <p:nvPr/>
            </p:nvSpPr>
            <p:spPr>
              <a:xfrm>
                <a:off x="6184980" y="116024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4" name="Багетная рамка 173"/>
              <p:cNvSpPr/>
              <p:nvPr/>
            </p:nvSpPr>
            <p:spPr>
              <a:xfrm>
                <a:off x="5761239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5" name="Багетная рамка 174"/>
              <p:cNvSpPr/>
              <p:nvPr/>
            </p:nvSpPr>
            <p:spPr>
              <a:xfrm>
                <a:off x="5355551" y="11630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5" name="Группа 254"/>
            <p:cNvGrpSpPr/>
            <p:nvPr/>
          </p:nvGrpSpPr>
          <p:grpSpPr>
            <a:xfrm>
              <a:off x="4932040" y="2010291"/>
              <a:ext cx="2063469" cy="432211"/>
              <a:chOff x="4932040" y="2010291"/>
              <a:chExt cx="2063469" cy="432211"/>
            </a:xfrm>
          </p:grpSpPr>
          <p:sp>
            <p:nvSpPr>
              <p:cNvPr id="161" name="Багетная рамка 160"/>
              <p:cNvSpPr/>
              <p:nvPr/>
            </p:nvSpPr>
            <p:spPr>
              <a:xfrm>
                <a:off x="4932040" y="201569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3" name="Багетная рамка 182"/>
              <p:cNvSpPr/>
              <p:nvPr/>
            </p:nvSpPr>
            <p:spPr>
              <a:xfrm>
                <a:off x="6597417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4" name="Багетная рамка 183"/>
              <p:cNvSpPr/>
              <p:nvPr/>
            </p:nvSpPr>
            <p:spPr>
              <a:xfrm>
                <a:off x="6183288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5" name="Багетная рамка 184"/>
              <p:cNvSpPr/>
              <p:nvPr/>
            </p:nvSpPr>
            <p:spPr>
              <a:xfrm>
                <a:off x="5766705" y="20102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6" name="Багетная рамка 185"/>
              <p:cNvSpPr/>
              <p:nvPr/>
            </p:nvSpPr>
            <p:spPr>
              <a:xfrm>
                <a:off x="5354772" y="2011491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57" name="Группа 156"/>
            <p:cNvGrpSpPr/>
            <p:nvPr/>
          </p:nvGrpSpPr>
          <p:grpSpPr>
            <a:xfrm>
              <a:off x="4095702" y="2438303"/>
              <a:ext cx="2905830" cy="440511"/>
              <a:chOff x="4095702" y="2438303"/>
              <a:chExt cx="2905830" cy="440511"/>
            </a:xfrm>
          </p:grpSpPr>
          <p:sp>
            <p:nvSpPr>
              <p:cNvPr id="32" name="Багетная рамка 31"/>
              <p:cNvSpPr/>
              <p:nvPr/>
            </p:nvSpPr>
            <p:spPr>
              <a:xfrm>
                <a:off x="4095702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Багетная рамка 38"/>
              <p:cNvSpPr/>
              <p:nvPr/>
            </p:nvSpPr>
            <p:spPr>
              <a:xfrm>
                <a:off x="4518855" y="24425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2" name="Багетная рамка 161"/>
              <p:cNvSpPr/>
              <p:nvPr/>
            </p:nvSpPr>
            <p:spPr>
              <a:xfrm>
                <a:off x="4932040" y="2438303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9" name="Багетная рамка 188"/>
              <p:cNvSpPr/>
              <p:nvPr/>
            </p:nvSpPr>
            <p:spPr>
              <a:xfrm>
                <a:off x="6603440" y="24498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Багетная рамка 189"/>
              <p:cNvSpPr/>
              <p:nvPr/>
            </p:nvSpPr>
            <p:spPr>
              <a:xfrm>
                <a:off x="6183288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1" name="Багетная рамка 190"/>
              <p:cNvSpPr/>
              <p:nvPr/>
            </p:nvSpPr>
            <p:spPr>
              <a:xfrm>
                <a:off x="5766705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2" name="Багетная рамка 191"/>
              <p:cNvSpPr/>
              <p:nvPr/>
            </p:nvSpPr>
            <p:spPr>
              <a:xfrm>
                <a:off x="5354772" y="245200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2" name="Группа 3071"/>
            <p:cNvGrpSpPr/>
            <p:nvPr/>
          </p:nvGrpSpPr>
          <p:grpSpPr>
            <a:xfrm>
              <a:off x="3268714" y="2865115"/>
              <a:ext cx="2896083" cy="440511"/>
              <a:chOff x="3268714" y="2865115"/>
              <a:chExt cx="2896083" cy="440511"/>
            </a:xfrm>
          </p:grpSpPr>
          <p:sp>
            <p:nvSpPr>
              <p:cNvPr id="163" name="Багетная рамка 162"/>
              <p:cNvSpPr/>
              <p:nvPr/>
            </p:nvSpPr>
            <p:spPr>
              <a:xfrm>
                <a:off x="4932040" y="2865115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3" name="Багетная рамка 192"/>
              <p:cNvSpPr/>
              <p:nvPr/>
            </p:nvSpPr>
            <p:spPr>
              <a:xfrm>
                <a:off x="4517382" y="286643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4" name="Багетная рамка 193"/>
              <p:cNvSpPr/>
              <p:nvPr/>
            </p:nvSpPr>
            <p:spPr>
              <a:xfrm>
                <a:off x="4097230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5" name="Багетная рамка 194"/>
              <p:cNvSpPr/>
              <p:nvPr/>
            </p:nvSpPr>
            <p:spPr>
              <a:xfrm>
                <a:off x="3680647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6" name="Багетная рамка 195"/>
              <p:cNvSpPr/>
              <p:nvPr/>
            </p:nvSpPr>
            <p:spPr>
              <a:xfrm>
                <a:off x="3268714" y="286859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9" name="Багетная рамка 198"/>
              <p:cNvSpPr/>
              <p:nvPr/>
            </p:nvSpPr>
            <p:spPr>
              <a:xfrm>
                <a:off x="5766705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0" name="Багетная рамка 199"/>
              <p:cNvSpPr/>
              <p:nvPr/>
            </p:nvSpPr>
            <p:spPr>
              <a:xfrm>
                <a:off x="5354772" y="287881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3" name="Группа 3072"/>
            <p:cNvGrpSpPr/>
            <p:nvPr/>
          </p:nvGrpSpPr>
          <p:grpSpPr>
            <a:xfrm>
              <a:off x="2447668" y="3291927"/>
              <a:ext cx="3305196" cy="441820"/>
              <a:chOff x="2447668" y="3291927"/>
              <a:chExt cx="3305196" cy="441820"/>
            </a:xfrm>
          </p:grpSpPr>
          <p:sp>
            <p:nvSpPr>
              <p:cNvPr id="164" name="Багетная рамка 163"/>
              <p:cNvSpPr/>
              <p:nvPr/>
            </p:nvSpPr>
            <p:spPr>
              <a:xfrm>
                <a:off x="4932040" y="3291927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2" name="Багетная рамка 181"/>
              <p:cNvSpPr/>
              <p:nvPr/>
            </p:nvSpPr>
            <p:spPr>
              <a:xfrm>
                <a:off x="2849859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7" name="Багетная рамка 196"/>
              <p:cNvSpPr/>
              <p:nvPr/>
            </p:nvSpPr>
            <p:spPr>
              <a:xfrm>
                <a:off x="2447668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8" name="Багетная рамка 197"/>
              <p:cNvSpPr/>
              <p:nvPr/>
            </p:nvSpPr>
            <p:spPr>
              <a:xfrm>
                <a:off x="5354772" y="330562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1" name="Багетная рамка 200"/>
              <p:cNvSpPr/>
              <p:nvPr/>
            </p:nvSpPr>
            <p:spPr>
              <a:xfrm>
                <a:off x="4517382" y="330476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2" name="Багетная рамка 201"/>
              <p:cNvSpPr/>
              <p:nvPr/>
            </p:nvSpPr>
            <p:spPr>
              <a:xfrm>
                <a:off x="4097230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3" name="Багетная рамка 202"/>
              <p:cNvSpPr/>
              <p:nvPr/>
            </p:nvSpPr>
            <p:spPr>
              <a:xfrm>
                <a:off x="3680647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4" name="Багетная рамка 203"/>
              <p:cNvSpPr/>
              <p:nvPr/>
            </p:nvSpPr>
            <p:spPr>
              <a:xfrm>
                <a:off x="3268714" y="330693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5" name="Группа 3074"/>
            <p:cNvGrpSpPr/>
            <p:nvPr/>
          </p:nvGrpSpPr>
          <p:grpSpPr>
            <a:xfrm>
              <a:off x="4509407" y="3716573"/>
              <a:ext cx="1642328" cy="428978"/>
              <a:chOff x="4509407" y="3716573"/>
              <a:chExt cx="1642328" cy="428978"/>
            </a:xfrm>
          </p:grpSpPr>
          <p:sp>
            <p:nvSpPr>
              <p:cNvPr id="165" name="Багетная рамка 164"/>
              <p:cNvSpPr/>
              <p:nvPr/>
            </p:nvSpPr>
            <p:spPr>
              <a:xfrm>
                <a:off x="4932040" y="3718739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5" name="Багетная рамка 204"/>
              <p:cNvSpPr/>
              <p:nvPr/>
            </p:nvSpPr>
            <p:spPr>
              <a:xfrm>
                <a:off x="4509407" y="3716573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7" name="Багетная рамка 206"/>
              <p:cNvSpPr/>
              <p:nvPr/>
            </p:nvSpPr>
            <p:spPr>
              <a:xfrm>
                <a:off x="5753643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8" name="Багетная рамка 207"/>
              <p:cNvSpPr/>
              <p:nvPr/>
            </p:nvSpPr>
            <p:spPr>
              <a:xfrm>
                <a:off x="5341710" y="371873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6" name="Группа 3075"/>
            <p:cNvGrpSpPr/>
            <p:nvPr/>
          </p:nvGrpSpPr>
          <p:grpSpPr>
            <a:xfrm>
              <a:off x="4932040" y="4517346"/>
              <a:ext cx="2064026" cy="428978"/>
              <a:chOff x="4932040" y="4517346"/>
              <a:chExt cx="2064026" cy="428978"/>
            </a:xfrm>
          </p:grpSpPr>
          <p:sp>
            <p:nvSpPr>
              <p:cNvPr id="166" name="Багетная рамка 165"/>
              <p:cNvSpPr/>
              <p:nvPr/>
            </p:nvSpPr>
            <p:spPr>
              <a:xfrm>
                <a:off x="4932040" y="4519512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9" name="Багетная рамка 208"/>
              <p:cNvSpPr/>
              <p:nvPr/>
            </p:nvSpPr>
            <p:spPr>
              <a:xfrm>
                <a:off x="6597974" y="451734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0" name="Багетная рамка 209"/>
              <p:cNvSpPr/>
              <p:nvPr/>
            </p:nvSpPr>
            <p:spPr>
              <a:xfrm>
                <a:off x="6177822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1" name="Багетная рамка 210"/>
              <p:cNvSpPr/>
              <p:nvPr/>
            </p:nvSpPr>
            <p:spPr>
              <a:xfrm>
                <a:off x="5761239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2" name="Багетная рамка 211"/>
              <p:cNvSpPr/>
              <p:nvPr/>
            </p:nvSpPr>
            <p:spPr>
              <a:xfrm>
                <a:off x="5349306" y="45195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7" name="Группа 3076"/>
            <p:cNvGrpSpPr/>
            <p:nvPr/>
          </p:nvGrpSpPr>
          <p:grpSpPr>
            <a:xfrm>
              <a:off x="4086958" y="4928784"/>
              <a:ext cx="2914574" cy="456394"/>
              <a:chOff x="4086958" y="4928784"/>
              <a:chExt cx="2914574" cy="456394"/>
            </a:xfrm>
          </p:grpSpPr>
          <p:sp>
            <p:nvSpPr>
              <p:cNvPr id="167" name="Багетная рамка 166"/>
              <p:cNvSpPr/>
              <p:nvPr/>
            </p:nvSpPr>
            <p:spPr>
              <a:xfrm>
                <a:off x="4932040" y="4946324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3" name="Багетная рамка 212"/>
              <p:cNvSpPr/>
              <p:nvPr/>
            </p:nvSpPr>
            <p:spPr>
              <a:xfrm>
                <a:off x="6603440" y="495620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4" name="Багетная рамка 213"/>
              <p:cNvSpPr/>
              <p:nvPr/>
            </p:nvSpPr>
            <p:spPr>
              <a:xfrm>
                <a:off x="6183288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5" name="Багетная рамка 214"/>
              <p:cNvSpPr/>
              <p:nvPr/>
            </p:nvSpPr>
            <p:spPr>
              <a:xfrm>
                <a:off x="5766705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6" name="Багетная рамка 215"/>
              <p:cNvSpPr/>
              <p:nvPr/>
            </p:nvSpPr>
            <p:spPr>
              <a:xfrm>
                <a:off x="5354772" y="495836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7" name="Багетная рамка 216"/>
              <p:cNvSpPr/>
              <p:nvPr/>
            </p:nvSpPr>
            <p:spPr>
              <a:xfrm>
                <a:off x="4512285" y="49322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8" name="Багетная рамка 217"/>
              <p:cNvSpPr/>
              <p:nvPr/>
            </p:nvSpPr>
            <p:spPr>
              <a:xfrm>
                <a:off x="4086958" y="492878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8" name="Группа 3077"/>
            <p:cNvGrpSpPr/>
            <p:nvPr/>
          </p:nvGrpSpPr>
          <p:grpSpPr>
            <a:xfrm>
              <a:off x="4088394" y="5359074"/>
              <a:ext cx="3327086" cy="473108"/>
              <a:chOff x="4088394" y="5359074"/>
              <a:chExt cx="3327086" cy="473108"/>
            </a:xfrm>
          </p:grpSpPr>
          <p:sp>
            <p:nvSpPr>
              <p:cNvPr id="168" name="Багетная рамка 167"/>
              <p:cNvSpPr/>
              <p:nvPr/>
            </p:nvSpPr>
            <p:spPr>
              <a:xfrm>
                <a:off x="4932040" y="5373136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6" name="Багетная рамка 205"/>
              <p:cNvSpPr/>
              <p:nvPr/>
            </p:nvSpPr>
            <p:spPr>
              <a:xfrm>
                <a:off x="7017388" y="540339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9" name="Багетная рамка 218"/>
              <p:cNvSpPr/>
              <p:nvPr/>
            </p:nvSpPr>
            <p:spPr>
              <a:xfrm>
                <a:off x="4512285" y="535907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0" name="Багетная рамка 219"/>
              <p:cNvSpPr/>
              <p:nvPr/>
            </p:nvSpPr>
            <p:spPr>
              <a:xfrm>
                <a:off x="4088394" y="538301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1" name="Багетная рамка 220"/>
              <p:cNvSpPr/>
              <p:nvPr/>
            </p:nvSpPr>
            <p:spPr>
              <a:xfrm>
                <a:off x="6603440" y="540320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2" name="Багетная рамка 221"/>
              <p:cNvSpPr/>
              <p:nvPr/>
            </p:nvSpPr>
            <p:spPr>
              <a:xfrm>
                <a:off x="6183288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3" name="Багетная рамка 222"/>
              <p:cNvSpPr/>
              <p:nvPr/>
            </p:nvSpPr>
            <p:spPr>
              <a:xfrm>
                <a:off x="5766705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4" name="Багетная рамка 223"/>
              <p:cNvSpPr/>
              <p:nvPr/>
            </p:nvSpPr>
            <p:spPr>
              <a:xfrm>
                <a:off x="5354772" y="54053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54" name="Группа 253"/>
            <p:cNvGrpSpPr/>
            <p:nvPr/>
          </p:nvGrpSpPr>
          <p:grpSpPr>
            <a:xfrm>
              <a:off x="2849859" y="1588878"/>
              <a:ext cx="4568596" cy="434162"/>
              <a:chOff x="2849859" y="1588878"/>
              <a:chExt cx="4568596" cy="434162"/>
            </a:xfrm>
          </p:grpSpPr>
          <p:sp>
            <p:nvSpPr>
              <p:cNvPr id="33" name="Багетная рамка 32"/>
              <p:cNvSpPr/>
              <p:nvPr/>
            </p:nvSpPr>
            <p:spPr>
              <a:xfrm>
                <a:off x="452195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0" name="Багетная рамка 159"/>
              <p:cNvSpPr/>
              <p:nvPr/>
            </p:nvSpPr>
            <p:spPr>
              <a:xfrm>
                <a:off x="4932040" y="158887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6" name="Багетная рамка 175"/>
              <p:cNvSpPr/>
              <p:nvPr/>
            </p:nvSpPr>
            <p:spPr>
              <a:xfrm>
                <a:off x="4103527" y="1592489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7" name="Багетная рамка 176"/>
              <p:cNvSpPr/>
              <p:nvPr/>
            </p:nvSpPr>
            <p:spPr>
              <a:xfrm>
                <a:off x="3688866" y="159189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8" name="Багетная рамка 177"/>
              <p:cNvSpPr/>
              <p:nvPr/>
            </p:nvSpPr>
            <p:spPr>
              <a:xfrm>
                <a:off x="3268714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9" name="Багетная рамка 178"/>
              <p:cNvSpPr/>
              <p:nvPr/>
            </p:nvSpPr>
            <p:spPr>
              <a:xfrm>
                <a:off x="2849859" y="158983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4" name="Багетная рамка 233"/>
              <p:cNvSpPr/>
              <p:nvPr/>
            </p:nvSpPr>
            <p:spPr>
              <a:xfrm>
                <a:off x="7020363" y="1594655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5" name="Багетная рамка 234"/>
              <p:cNvSpPr/>
              <p:nvPr/>
            </p:nvSpPr>
            <p:spPr>
              <a:xfrm>
                <a:off x="6603440" y="159406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6" name="Багетная рамка 235"/>
              <p:cNvSpPr/>
              <p:nvPr/>
            </p:nvSpPr>
            <p:spPr>
              <a:xfrm>
                <a:off x="6183288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7" name="Багетная рамка 236"/>
              <p:cNvSpPr/>
              <p:nvPr/>
            </p:nvSpPr>
            <p:spPr>
              <a:xfrm>
                <a:off x="5760460" y="158922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8" name="Багетная рамка 237"/>
              <p:cNvSpPr/>
              <p:nvPr/>
            </p:nvSpPr>
            <p:spPr>
              <a:xfrm>
                <a:off x="5354772" y="159622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80" name="Группа 3079"/>
            <p:cNvGrpSpPr/>
            <p:nvPr/>
          </p:nvGrpSpPr>
          <p:grpSpPr>
            <a:xfrm>
              <a:off x="2815021" y="6226760"/>
              <a:ext cx="3362801" cy="443600"/>
              <a:chOff x="2815021" y="6226760"/>
              <a:chExt cx="3362801" cy="443600"/>
            </a:xfrm>
          </p:grpSpPr>
          <p:sp>
            <p:nvSpPr>
              <p:cNvPr id="170" name="Багетная рамка 169"/>
              <p:cNvSpPr/>
              <p:nvPr/>
            </p:nvSpPr>
            <p:spPr>
              <a:xfrm>
                <a:off x="4932040" y="6226760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9" name="Багетная рамка 238"/>
              <p:cNvSpPr/>
              <p:nvPr/>
            </p:nvSpPr>
            <p:spPr>
              <a:xfrm>
                <a:off x="4504627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0" name="Багетная рамка 239"/>
              <p:cNvSpPr/>
              <p:nvPr/>
            </p:nvSpPr>
            <p:spPr>
              <a:xfrm>
                <a:off x="4084813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1" name="Багетная рамка 240"/>
              <p:cNvSpPr/>
              <p:nvPr/>
            </p:nvSpPr>
            <p:spPr>
              <a:xfrm>
                <a:off x="3655239" y="6234470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5" name="Багетная рамка 244"/>
              <p:cNvSpPr/>
              <p:nvPr/>
            </p:nvSpPr>
            <p:spPr>
              <a:xfrm>
                <a:off x="5779730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6" name="Багетная рамка 245"/>
              <p:cNvSpPr/>
              <p:nvPr/>
            </p:nvSpPr>
            <p:spPr>
              <a:xfrm>
                <a:off x="5367797" y="62366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7" name="Багетная рамка 246"/>
              <p:cNvSpPr/>
              <p:nvPr/>
            </p:nvSpPr>
            <p:spPr>
              <a:xfrm>
                <a:off x="3235173" y="62413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8" name="Багетная рамка 247"/>
              <p:cNvSpPr/>
              <p:nvPr/>
            </p:nvSpPr>
            <p:spPr>
              <a:xfrm>
                <a:off x="2815021" y="6243548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079" name="Группа 3078"/>
            <p:cNvGrpSpPr/>
            <p:nvPr/>
          </p:nvGrpSpPr>
          <p:grpSpPr>
            <a:xfrm>
              <a:off x="2013668" y="5799948"/>
              <a:ext cx="3739196" cy="459046"/>
              <a:chOff x="2013668" y="5799948"/>
              <a:chExt cx="3739196" cy="459046"/>
            </a:xfrm>
          </p:grpSpPr>
          <p:sp>
            <p:nvSpPr>
              <p:cNvPr id="169" name="Багетная рамка 168"/>
              <p:cNvSpPr/>
              <p:nvPr/>
            </p:nvSpPr>
            <p:spPr>
              <a:xfrm>
                <a:off x="4932040" y="5799948"/>
                <a:ext cx="398092" cy="426812"/>
              </a:xfrm>
              <a:prstGeom prst="bevel">
                <a:avLst/>
              </a:prstGeom>
              <a:pattFill prst="divot">
                <a:fgClr>
                  <a:schemeClr val="accent2">
                    <a:lumMod val="75000"/>
                  </a:schemeClr>
                </a:fgClr>
                <a:bgClr>
                  <a:schemeClr val="accent3">
                    <a:lumMod val="60000"/>
                    <a:lumOff val="40000"/>
                  </a:schemeClr>
                </a:bgClr>
              </a:pattFill>
              <a:ln>
                <a:solidFill>
                  <a:srgbClr val="AB4E0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5" name="Багетная рамка 224"/>
              <p:cNvSpPr/>
              <p:nvPr/>
            </p:nvSpPr>
            <p:spPr>
              <a:xfrm>
                <a:off x="4509312" y="5809824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6" name="Багетная рамка 225"/>
              <p:cNvSpPr/>
              <p:nvPr/>
            </p:nvSpPr>
            <p:spPr>
              <a:xfrm>
                <a:off x="4084813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7" name="Багетная рамка 226"/>
              <p:cNvSpPr/>
              <p:nvPr/>
            </p:nvSpPr>
            <p:spPr>
              <a:xfrm>
                <a:off x="3666806" y="58134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9" name="Багетная рамка 228"/>
              <p:cNvSpPr/>
              <p:nvPr/>
            </p:nvSpPr>
            <p:spPr>
              <a:xfrm>
                <a:off x="281502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0" name="Багетная рамка 229"/>
              <p:cNvSpPr/>
              <p:nvPr/>
            </p:nvSpPr>
            <p:spPr>
              <a:xfrm>
                <a:off x="3240991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1" name="Багетная рамка 230"/>
              <p:cNvSpPr/>
              <p:nvPr/>
            </p:nvSpPr>
            <p:spPr>
              <a:xfrm>
                <a:off x="2411760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2" name="Багетная рамка 231"/>
              <p:cNvSpPr/>
              <p:nvPr/>
            </p:nvSpPr>
            <p:spPr>
              <a:xfrm>
                <a:off x="5354772" y="5832182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1" name="Багетная рамка 250"/>
              <p:cNvSpPr/>
              <p:nvPr/>
            </p:nvSpPr>
            <p:spPr>
              <a:xfrm>
                <a:off x="2013668" y="5816736"/>
                <a:ext cx="398092" cy="426812"/>
              </a:xfrm>
              <a:prstGeom prst="bevel">
                <a:avLst/>
              </a:prstGeom>
              <a:pattFill prst="divot">
                <a:fgClr>
                  <a:srgbClr val="82E3F0"/>
                </a:fgClr>
                <a:bgClr>
                  <a:schemeClr val="bg1"/>
                </a:bgClr>
              </a:patt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6" name="TextBox 155"/>
          <p:cNvSpPr txBox="1"/>
          <p:nvPr/>
        </p:nvSpPr>
        <p:spPr>
          <a:xfrm>
            <a:off x="4038576" y="620674"/>
            <a:ext cx="5156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главная</a:t>
            </a:r>
            <a:r>
              <a:rPr lang="ru-RU" sz="2800" b="1" dirty="0" smtClean="0">
                <a:solidFill>
                  <a:srgbClr val="9F370D"/>
                </a:solidFill>
              </a:rPr>
              <a:t>    </a:t>
            </a:r>
            <a:r>
              <a:rPr lang="ru-RU" sz="2800" b="1" dirty="0" smtClean="0">
                <a:solidFill>
                  <a:srgbClr val="C00000"/>
                </a:solidFill>
              </a:rPr>
              <a:t>Д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sz="2800" b="1" dirty="0" smtClean="0">
                <a:solidFill>
                  <a:srgbClr val="0070C0"/>
                </a:solidFill>
              </a:rPr>
              <a:t>О Р  О  Г 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34234" y="1109999"/>
            <a:ext cx="5317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опасный    </a:t>
            </a:r>
            <a:r>
              <a:rPr lang="ru-RU" sz="2800" b="1" dirty="0" smtClean="0">
                <a:solidFill>
                  <a:srgbClr val="9F370D"/>
                </a:solidFill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</a:rPr>
              <a:t>П  </a:t>
            </a:r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В  О  Р  О Т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3835431" y="1551576"/>
            <a:ext cx="4769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  Е  Р  Е  К  </a:t>
            </a:r>
            <a:r>
              <a:rPr lang="ru-RU" sz="2800" b="1" dirty="0" smtClean="0">
                <a:solidFill>
                  <a:srgbClr val="C00000"/>
                </a:solidFill>
              </a:rPr>
              <a:t>Р  </a:t>
            </a:r>
            <a:r>
              <a:rPr lang="ru-RU" sz="2800" b="1" dirty="0" smtClean="0">
                <a:solidFill>
                  <a:srgbClr val="0070C0"/>
                </a:solidFill>
              </a:rPr>
              <a:t>Ё  С  Т  О К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5861829" y="1926490"/>
            <a:ext cx="32516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</a:t>
            </a:r>
            <a:r>
              <a:rPr lang="ru-RU" sz="2800" b="1" dirty="0" smtClean="0">
                <a:solidFill>
                  <a:srgbClr val="0070C0"/>
                </a:solidFill>
              </a:rPr>
              <a:t>  Т  Д Ы Х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5054569" y="2383861"/>
            <a:ext cx="5223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У </a:t>
            </a:r>
            <a:r>
              <a:rPr lang="ru-RU" sz="2800" b="1" dirty="0" smtClean="0">
                <a:solidFill>
                  <a:srgbClr val="C00000"/>
                </a:solidFill>
              </a:rPr>
              <a:t>Ж</a:t>
            </a:r>
            <a:r>
              <a:rPr lang="ru-RU" sz="2800" b="1" dirty="0" smtClean="0">
                <a:solidFill>
                  <a:srgbClr val="0070C0"/>
                </a:solidFill>
              </a:rPr>
              <a:t>  Е  Н И Е  </a:t>
            </a:r>
            <a:r>
              <a:rPr lang="ru-RU" sz="2400" b="1" dirty="0" smtClean="0">
                <a:solidFill>
                  <a:srgbClr val="0070C0"/>
                </a:solidFill>
              </a:rPr>
              <a:t>дороги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4216279" y="2825791"/>
            <a:ext cx="315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С  Т  О  Я </a:t>
            </a:r>
            <a:r>
              <a:rPr lang="ru-RU" sz="2800" b="1" dirty="0" smtClean="0">
                <a:solidFill>
                  <a:srgbClr val="C00000"/>
                </a:solidFill>
              </a:rPr>
              <a:t>Н</a:t>
            </a:r>
            <a:r>
              <a:rPr lang="ru-RU" sz="2800" b="1" dirty="0" smtClean="0">
                <a:solidFill>
                  <a:srgbClr val="0070C0"/>
                </a:solidFill>
              </a:rPr>
              <a:t>  К А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360216" y="3253912"/>
            <a:ext cx="400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Ж И В  О Т  Н  </a:t>
            </a:r>
            <a:r>
              <a:rPr lang="ru-RU" sz="2800" b="1" dirty="0" smtClean="0">
                <a:solidFill>
                  <a:srgbClr val="C00000"/>
                </a:solidFill>
              </a:rPr>
              <a:t>Ы</a:t>
            </a:r>
            <a:r>
              <a:rPr lang="ru-RU" sz="2800" b="1" dirty="0" smtClean="0">
                <a:solidFill>
                  <a:srgbClr val="0070C0"/>
                </a:solidFill>
              </a:rPr>
              <a:t> Е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441295" y="3711754"/>
            <a:ext cx="3451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Д  </a:t>
            </a:r>
            <a:r>
              <a:rPr lang="ru-RU" sz="2800" b="1" dirty="0" smtClean="0">
                <a:solidFill>
                  <a:srgbClr val="C00000"/>
                </a:solidFill>
              </a:rPr>
              <a:t>Е</a:t>
            </a:r>
            <a:r>
              <a:rPr lang="ru-RU" sz="2800" b="1" dirty="0" smtClean="0">
                <a:solidFill>
                  <a:srgbClr val="0070C0"/>
                </a:solidFill>
              </a:rPr>
              <a:t>  Т  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23" name="Стрелка вправо 122"/>
          <p:cNvSpPr/>
          <p:nvPr/>
        </p:nvSpPr>
        <p:spPr>
          <a:xfrm>
            <a:off x="3936084" y="3859064"/>
            <a:ext cx="533400" cy="228600"/>
          </a:xfrm>
          <a:prstGeom prst="rightArrow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63" y="4458960"/>
            <a:ext cx="1509117" cy="239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2417615" y="1138882"/>
            <a:ext cx="5711825" cy="4286885"/>
            <a:chOff x="2417615" y="1138882"/>
            <a:chExt cx="5711825" cy="4286885"/>
          </a:xfrm>
        </p:grpSpPr>
        <p:pic>
          <p:nvPicPr>
            <p:cNvPr id="125" name="Рисунок 124" descr="&amp;Ocy;&amp;Bcy;&amp;ZHcy; &amp;vcy; &amp;ncy;&amp;acy;&amp;chcy;&amp;acy;&amp;lcy;&amp;softcy;&amp;ncy;&amp;ocy;&amp;jcy; &amp;shcy;&amp;kcy;&amp;ocy;&amp;lcy;&amp;iecy;: &amp;gcy;&amp;acy;&amp;lcy;&amp;iecy;&amp;rcy;&amp;iecy;&amp;yacy; &amp;icy;&amp;zcy;&amp;ocy;&amp;bcy;&amp;rcy;&amp;acy;&amp;zhcy;&amp;iecy;&amp;ncy;&amp;icy;&amp;jcy;. &amp;Pcy;&amp;rcy;&amp;iecy;&amp;dcy;&amp;ucy;&amp;pcy;&amp;rcy;&amp;iecy;&amp;zhcy;&amp;dcy;&amp;acy;&amp;yucy;&amp;shchcy;&amp;icy;&amp;jcy; &amp;zcy;&amp;ncy;&amp;acy;&amp;kcy; 1.23 &amp;Dcy;&amp;iecy;&amp;tcy;&amp;icy; &amp;Ncy;&amp;acy;&amp;gcy;&amp;lcy;&amp;yacy;&amp;dcy;&amp;ncy;&amp;ycy;&amp;iecy; &amp;mcy;&amp;acy;&amp;tcy;&amp;iecy;&amp;rcy;&amp;icy;&amp;acy;&amp;lcy;&amp;ycy; &amp;dcy;&amp;lcy;&amp;yacy; &amp;ncy;&amp;acy;&amp;chcy;&amp;acy;&amp;lcy;&amp;softcy;&amp;ncy;&amp;ocy;&amp;jcy; &amp;shcy;&amp;kcy;&amp;ocy;&amp;lcy;&amp;ycy; &amp;vcy; 3 &amp;kcy;&amp;lcy;&amp;acy;&amp;scy;&amp;scy;&amp;iecy;. &amp;Ucy;&amp;chcy;&amp;iecy;&amp;bcy;&amp;ncy;&amp;acy;&amp;yacy; &amp;pcy;&amp;rcy;&amp;ocy;&amp;gcy;&amp;rcy;&amp;acy;&amp;mcy;&amp;mcy;&amp;acy; &amp;ocy;&amp;bcy;&amp;shchcy;&amp;iecy;&amp;ocy;&amp;bcy;&amp;rcy;&amp;acy;&amp;zcy;&amp;ocy;&amp;vcy;&amp;acy;&amp;tcy;&amp;iecy;&amp;lcy;&amp;softcy;&amp;ncy;&amp;ocy;&amp;jcy; &amp;shcy;&amp;kcy;&amp;ocy;&amp;lcy;&amp;ycy;; &amp;icy;&amp;zcy;&amp;ocy;&amp;bcy;&amp;rcy;&amp;acy;&amp;zhcy;&amp;iecy;&amp;ncy;&amp;icy;&amp;yacy; &amp;kcy; &amp;rcy;&amp;acy;&amp;zcy;&amp;dcy;&amp;iecy;&amp;lcy;&amp;ucy; &amp;Scy;&amp;icy;&amp;mcy;&amp;vcy;&amp;ocy;&amp;lcy;&amp;ycy; &amp;icy; &amp;zcy;&amp;ncy;&amp;acy;&amp;kcy;&amp;icy;; &amp;kcy; &amp;dcy;&amp;iecy;&amp;tcy;&amp;scy;&amp;kcy;&amp;icy;&amp;mcy; &amp;icy;&amp;gcy;&amp;rcy;&amp;acy;&amp;mcy; &amp;dcy;&amp;lcy;&amp;yacy; &amp;ucy;&amp;rcy;&amp;ocy;&amp;kcy;&amp;ocy;&amp;vcy; &amp;pcy;&amp;rcy;&amp;icy;&amp;rcy;&amp;ocy;&amp;dcy;&amp;ocy;&amp;vcy;&amp;iecy;&amp;dcy;&amp;iecy;&amp;ncy;&amp;icy;&amp;yacy; &amp;icy; &amp;ocy;&amp;kcy;&amp;rcy;&amp;ucy;&amp;zhcy;&amp;acy;&amp;yucy;&amp;shchcy;&amp;iecy;&amp;gcy;&amp;ocy; &amp;mcy;&amp;icy;&amp;rcy;&amp;acy;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615" y="1138882"/>
              <a:ext cx="5711825" cy="4286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Подзаголовок 2"/>
            <p:cNvSpPr txBox="1">
              <a:spLocks/>
            </p:cNvSpPr>
            <p:nvPr/>
          </p:nvSpPr>
          <p:spPr>
            <a:xfrm>
              <a:off x="2891560" y="4632984"/>
              <a:ext cx="4701551" cy="70361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Courier New" pitchFamily="49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1600" kern="1200">
                  <a:solidFill>
                    <a:schemeClr val="tx1">
                      <a:tint val="75000"/>
                    </a:schemeClr>
                  </a:solidFill>
                  <a:latin typeface="+mj-lt"/>
                  <a:ea typeface="+mn-ea"/>
                  <a:cs typeface="+mn-cs"/>
                </a:defRPr>
              </a:lvl9pPr>
            </a:lstStyle>
            <a:p>
              <a:r>
                <a:rPr lang="ru-RU" sz="2800" b="1" dirty="0" smtClean="0">
                  <a:solidFill>
                    <a:schemeClr val="bg2">
                      <a:lumMod val="10000"/>
                    </a:schemeClr>
                  </a:solidFill>
                  <a:latin typeface="+mn-lt"/>
                  <a:cs typeface="Times New Roman" pitchFamily="18" charset="0"/>
                </a:rPr>
                <a:t>ДЕТИ</a:t>
              </a:r>
              <a:endParaRPr lang="ru-RU" sz="2800" b="1" dirty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1993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395</TotalTime>
  <Words>1078</Words>
  <Application>Microsoft Office PowerPoint</Application>
  <PresentationFormat>Экран (4:3)</PresentationFormat>
  <Paragraphs>184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Исполнительная</vt:lpstr>
      <vt:lpstr>Слайд 1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Natalya</cp:lastModifiedBy>
  <cp:revision>150</cp:revision>
  <cp:lastPrinted>2014-04-12T09:59:47Z</cp:lastPrinted>
  <dcterms:created xsi:type="dcterms:W3CDTF">2014-04-12T07:59:40Z</dcterms:created>
  <dcterms:modified xsi:type="dcterms:W3CDTF">2018-06-14T06:31:45Z</dcterms:modified>
</cp:coreProperties>
</file>